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34" r:id="rId2"/>
    <p:sldId id="594" r:id="rId3"/>
    <p:sldId id="598" r:id="rId4"/>
    <p:sldId id="599" r:id="rId5"/>
    <p:sldId id="597" r:id="rId6"/>
    <p:sldId id="600" r:id="rId7"/>
    <p:sldId id="601" r:id="rId8"/>
    <p:sldId id="602" r:id="rId9"/>
    <p:sldId id="603" r:id="rId10"/>
    <p:sldId id="604" r:id="rId11"/>
    <p:sldId id="605" r:id="rId12"/>
    <p:sldId id="593" r:id="rId13"/>
  </p:sldIdLst>
  <p:sldSz cx="12192000" cy="6858000"/>
  <p:notesSz cx="10018713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758-A35A-4BA8-ABEC-B4FA9654418D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B125-E6F8-4D23-B198-C62413183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46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758-A35A-4BA8-ABEC-B4FA9654418D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B125-E6F8-4D23-B198-C62413183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83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758-A35A-4BA8-ABEC-B4FA9654418D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B125-E6F8-4D23-B198-C62413183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5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758-A35A-4BA8-ABEC-B4FA9654418D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B125-E6F8-4D23-B198-C62413183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99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758-A35A-4BA8-ABEC-B4FA9654418D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B125-E6F8-4D23-B198-C62413183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02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758-A35A-4BA8-ABEC-B4FA9654418D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B125-E6F8-4D23-B198-C62413183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10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758-A35A-4BA8-ABEC-B4FA9654418D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B125-E6F8-4D23-B198-C62413183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4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758-A35A-4BA8-ABEC-B4FA9654418D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B125-E6F8-4D23-B198-C62413183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68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758-A35A-4BA8-ABEC-B4FA9654418D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B125-E6F8-4D23-B198-C62413183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35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758-A35A-4BA8-ABEC-B4FA9654418D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B125-E6F8-4D23-B198-C62413183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32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B758-A35A-4BA8-ABEC-B4FA9654418D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B125-E6F8-4D23-B198-C62413183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56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1B758-A35A-4BA8-ABEC-B4FA9654418D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B125-E6F8-4D23-B198-C62413183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44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995A7B-3F71-4605-A3D1-C2B7626F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365125"/>
            <a:ext cx="10963183" cy="1325563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en-US" altLang="ja-JP" dirty="0"/>
              <a:t>2022</a:t>
            </a:r>
            <a:r>
              <a:rPr lang="ja-JP" altLang="en-US" dirty="0"/>
              <a:t>年の</a:t>
            </a:r>
            <a:r>
              <a:rPr lang="en-US" altLang="ja-JP" dirty="0"/>
              <a:t>『</a:t>
            </a:r>
            <a:r>
              <a:rPr lang="ja-JP" altLang="en-US" dirty="0"/>
              <a:t>ユリシーズ</a:t>
            </a:r>
            <a:r>
              <a:rPr lang="en-US" altLang="ja-JP" dirty="0"/>
              <a:t>』</a:t>
            </a:r>
            <a:r>
              <a:rPr lang="ja-JP" altLang="en-US" dirty="0"/>
              <a:t>　第８回読書会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026576-97C8-4B8E-8416-193D2CF2A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4523"/>
            <a:ext cx="10515600" cy="36024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5400" dirty="0"/>
              <a:t>デザート：ケーキ</a:t>
            </a:r>
            <a:endParaRPr lang="en-US" altLang="ja-JP" sz="5400" dirty="0"/>
          </a:p>
          <a:p>
            <a:pPr marL="0" indent="0">
              <a:buNone/>
            </a:pPr>
            <a:endParaRPr lang="en-US" altLang="ja-JP" sz="5400" dirty="0"/>
          </a:p>
          <a:p>
            <a:pPr marL="0" indent="0">
              <a:buNone/>
            </a:pPr>
            <a:r>
              <a:rPr lang="ja-JP" altLang="en-US" sz="5400" dirty="0"/>
              <a:t>楽園、堕落、罪の清め</a:t>
            </a:r>
            <a:endParaRPr lang="en-US" altLang="ja-JP" sz="5400" dirty="0"/>
          </a:p>
          <a:p>
            <a:pPr marL="0" indent="0" algn="r">
              <a:buNone/>
            </a:pPr>
            <a:endParaRPr lang="en-US" altLang="ja-JP" sz="3600" dirty="0"/>
          </a:p>
          <a:p>
            <a:pPr marL="0" indent="0" algn="r">
              <a:buNone/>
            </a:pPr>
            <a:r>
              <a:rPr lang="ja-JP" altLang="en-US" sz="3600" dirty="0"/>
              <a:t>小林 広直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96716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92E93B-A72B-4D24-A4FE-62A652E4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罪はいかに清められるか？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2851FA-03AF-4A9A-B64E-2386F20A6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ビラ</a:t>
            </a:r>
            <a:r>
              <a:rPr kumimoji="1" lang="en-US" altLang="ja-JP" dirty="0"/>
              <a:t>(throwaway)</a:t>
            </a:r>
            <a:r>
              <a:rPr kumimoji="1" lang="ja-JP" altLang="en-US" dirty="0"/>
              <a:t>に書かれた「エリヤは来らん」（この挿話の最初の「落下」）、すなわち預言者と救世主もひとつの解ではあろうが・・・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もう一つの「ケーキ</a:t>
            </a:r>
            <a:r>
              <a:rPr lang="en-US" altLang="ja-JP" dirty="0"/>
              <a:t>(cake)</a:t>
            </a:r>
            <a:r>
              <a:rPr lang="ja-JP" altLang="en-US" dirty="0"/>
              <a:t>」が、既に</a:t>
            </a:r>
            <a:r>
              <a:rPr lang="en-US" altLang="ja-JP" dirty="0"/>
              <a:t>『</a:t>
            </a:r>
            <a:r>
              <a:rPr lang="ja-JP" altLang="en-US" dirty="0"/>
              <a:t>ユリシーズ</a:t>
            </a:r>
            <a:r>
              <a:rPr lang="en-US" altLang="ja-JP" dirty="0"/>
              <a:t>』</a:t>
            </a:r>
            <a:r>
              <a:rPr lang="ja-JP" altLang="en-US" dirty="0"/>
              <a:t>では示されていたのではないか？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第５挿話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―</a:t>
            </a:r>
            <a:r>
              <a:rPr kumimoji="1" lang="en-US" altLang="ja-JP" dirty="0"/>
              <a:t>No, </a:t>
            </a:r>
            <a:r>
              <a:rPr kumimoji="1" lang="en-US" altLang="ja-JP" dirty="0" err="1"/>
              <a:t>Mr</a:t>
            </a:r>
            <a:r>
              <a:rPr kumimoji="1" lang="en-US" altLang="ja-JP" dirty="0"/>
              <a:t> Bloom said. Make it up, please. I'll call later in the day and I'll</a:t>
            </a:r>
          </a:p>
          <a:p>
            <a:pPr marL="0" indent="0">
              <a:buNone/>
            </a:pPr>
            <a:r>
              <a:rPr kumimoji="1" lang="en-US" altLang="ja-JP" dirty="0"/>
              <a:t>take one of these soaps. How much are they? </a:t>
            </a:r>
          </a:p>
          <a:p>
            <a:pPr marL="0" indent="0">
              <a:buNone/>
            </a:pPr>
            <a:r>
              <a:rPr lang="en-US" altLang="ja-JP" dirty="0"/>
              <a:t>―</a:t>
            </a:r>
            <a:r>
              <a:rPr kumimoji="1" lang="en-US" altLang="ja-JP" dirty="0"/>
              <a:t>Fourpence, sir.</a:t>
            </a:r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en-US" altLang="ja-JP" dirty="0" err="1"/>
              <a:t>Mr</a:t>
            </a:r>
            <a:r>
              <a:rPr kumimoji="1" lang="en-US" altLang="ja-JP" dirty="0"/>
              <a:t> Bloom raised a cake to his nostrils. </a:t>
            </a:r>
          </a:p>
          <a:p>
            <a:pPr marL="0" indent="0">
              <a:buNone/>
            </a:pPr>
            <a:r>
              <a:rPr lang="en-US" altLang="ja-JP" dirty="0"/>
              <a:t>―</a:t>
            </a:r>
            <a:r>
              <a:rPr kumimoji="1" lang="en-US" altLang="ja-JP" dirty="0"/>
              <a:t>I'll take this one, he said. That makes three and a penny. (</a:t>
            </a:r>
            <a:r>
              <a:rPr kumimoji="1" lang="en-US" altLang="ja-JP" i="1" dirty="0"/>
              <a:t>U </a:t>
            </a:r>
            <a:r>
              <a:rPr kumimoji="1" lang="en-US" altLang="ja-JP" dirty="0"/>
              <a:t>5.509-13)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774B1E-C952-49B7-BE9B-B1110EBAEBF8}"/>
              </a:ext>
            </a:extLst>
          </p:cNvPr>
          <p:cNvSpPr txBox="1"/>
          <p:nvPr/>
        </p:nvSpPr>
        <p:spPr>
          <a:xfrm>
            <a:off x="6347012" y="5127813"/>
            <a:ext cx="27611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IE" altLang="ja-JP" sz="2600" dirty="0">
                <a:highlight>
                  <a:srgbClr val="FFFF00"/>
                </a:highlight>
              </a:rPr>
              <a:t>Sweet lemony wax.</a:t>
            </a:r>
          </a:p>
        </p:txBody>
      </p:sp>
    </p:spTree>
    <p:extLst>
      <p:ext uri="{BB962C8B-B14F-4D97-AF65-F5344CB8AC3E}">
        <p14:creationId xmlns:p14="http://schemas.microsoft.com/office/powerpoint/2010/main" val="57923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2B8642-0195-4310-80DD-739FC65B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 cake of soap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EEED3F-F10F-47FB-8FBB-1B765A33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94" y="1918447"/>
            <a:ext cx="7368988" cy="457442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——</a:t>
            </a:r>
            <a:r>
              <a:rPr kumimoji="1" lang="ja-JP" altLang="en-US" dirty="0"/>
              <a:t>いえ、ブルーム氏は言った。こしらえといてもらえませんか、今日のうちに来ますから。それとこの石鹸を一つもらいます。おいくら？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——</a:t>
            </a:r>
            <a:r>
              <a:rPr kumimoji="1" lang="ja-JP" altLang="en-US" dirty="0"/>
              <a:t>四ペンスです。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ブルーム氏は一個手にしては鼻に近づけた。甘ったるいレモンのような蠟。</a:t>
            </a:r>
            <a:r>
              <a:rPr lang="en-US" altLang="ja-JP" dirty="0"/>
              <a:t>(</a:t>
            </a:r>
            <a:r>
              <a:rPr lang="en-US" altLang="ja-JP" dirty="0" err="1"/>
              <a:t>Mr</a:t>
            </a:r>
            <a:r>
              <a:rPr lang="en-US" altLang="ja-JP" dirty="0"/>
              <a:t> Bloom raised a cake to his nostrils. Sweet lemony wax.)</a:t>
            </a:r>
          </a:p>
          <a:p>
            <a:pPr marL="0" indent="0">
              <a:buNone/>
            </a:pP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——</a:t>
            </a:r>
            <a:r>
              <a:rPr kumimoji="1" lang="ja-JP" altLang="en-US" dirty="0"/>
              <a:t>これにしよう、と、言った。全部で三シリング一ペニーですね。</a:t>
            </a:r>
            <a:r>
              <a:rPr kumimoji="1" lang="en-US" altLang="ja-JP" dirty="0"/>
              <a:t>(</a:t>
            </a:r>
            <a:r>
              <a:rPr kumimoji="1" lang="en-US" altLang="ja-JP" i="1" dirty="0"/>
              <a:t>U</a:t>
            </a:r>
            <a:r>
              <a:rPr kumimoji="1" lang="en-US" altLang="ja-JP" dirty="0"/>
              <a:t>-Y 5.149-50)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1DB670C-8E52-45A6-B00A-EC5300EB1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002" y="0"/>
            <a:ext cx="4041998" cy="538933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DF6437-EC32-49BD-AB57-43A3E7095A9E}"/>
              </a:ext>
            </a:extLst>
          </p:cNvPr>
          <p:cNvSpPr txBox="1"/>
          <p:nvPr/>
        </p:nvSpPr>
        <p:spPr>
          <a:xfrm>
            <a:off x="8150002" y="5611906"/>
            <a:ext cx="3755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上の画像の出典</a:t>
            </a:r>
            <a:endParaRPr kumimoji="1" lang="en-US" altLang="ja-JP" dirty="0"/>
          </a:p>
          <a:p>
            <a:r>
              <a:rPr kumimoji="1" lang="en-IE" altLang="ja-JP" dirty="0"/>
              <a:t>http://www.elywinebar.ie/staging/bloomsday-festival/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10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72954B-3713-49D0-AA50-17A6D939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ケーキをめぐるエトセトラ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1DE6AF-953A-48AB-AAB2-26CC5C94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61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☆楽園</a:t>
            </a:r>
            <a:r>
              <a:rPr lang="en-US" altLang="ja-JP" dirty="0"/>
              <a:t>(Paradise)</a:t>
            </a:r>
            <a:endParaRPr lang="ja-JP" altLang="en-US" dirty="0"/>
          </a:p>
          <a:p>
            <a:pPr marL="0" indent="0">
              <a:buNone/>
            </a:pPr>
            <a:r>
              <a:rPr kumimoji="1" lang="ja-JP" altLang="en-US" dirty="0"/>
              <a:t>シードケーキ</a:t>
            </a:r>
            <a:r>
              <a:rPr kumimoji="1" lang="en-US" altLang="ja-JP" dirty="0"/>
              <a:t>(seedcake)</a:t>
            </a:r>
            <a:r>
              <a:rPr kumimoji="1" lang="ja-JP" altLang="en-US" dirty="0"/>
              <a:t>の口移し：甘いキスと性交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☆堕落</a:t>
            </a:r>
            <a:r>
              <a:rPr lang="en-US" altLang="ja-JP" dirty="0"/>
              <a:t>(Fall)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林檎売りの老婆</a:t>
            </a:r>
            <a:r>
              <a:rPr lang="en-US" altLang="ja-JP" dirty="0"/>
              <a:t>(the old </a:t>
            </a:r>
            <a:r>
              <a:rPr lang="en-US" altLang="ja-JP" dirty="0" err="1"/>
              <a:t>applewoman</a:t>
            </a:r>
            <a:r>
              <a:rPr lang="en-US" altLang="ja-JP" dirty="0"/>
              <a:t>)</a:t>
            </a:r>
            <a:r>
              <a:rPr lang="ja-JP" altLang="en-US" dirty="0"/>
              <a:t>から買うバンベリー・ケーキ</a:t>
            </a:r>
            <a:r>
              <a:rPr lang="en-US" altLang="ja-JP" dirty="0"/>
              <a:t>(Bunbury cake)</a:t>
            </a:r>
            <a:r>
              <a:rPr lang="ja-JP" altLang="en-US" dirty="0"/>
              <a:t>は、オコンネル橋から「落下」する（および、それを投げるブルーム）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☆罪の清め／贖い</a:t>
            </a:r>
            <a:r>
              <a:rPr lang="en-US" altLang="ja-JP" dirty="0"/>
              <a:t>(Purgation)</a:t>
            </a:r>
          </a:p>
          <a:p>
            <a:pPr marL="0" indent="0">
              <a:buNone/>
            </a:pPr>
            <a:r>
              <a:rPr kumimoji="1" lang="ja-JP" altLang="en-US" dirty="0"/>
              <a:t>一個の石鹸</a:t>
            </a:r>
            <a:r>
              <a:rPr kumimoji="1" lang="en-US" altLang="ja-JP" dirty="0"/>
              <a:t>(a cake of soap)</a:t>
            </a:r>
            <a:r>
              <a:rPr kumimoji="1" lang="ja-JP" altLang="en-US" dirty="0"/>
              <a:t>を買い、それで体を洗ったブルーム（第５挿話）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→これらのモチーフは後の挿話でさらに重層的な意味を付与される</a:t>
            </a:r>
          </a:p>
        </p:txBody>
      </p:sp>
    </p:spTree>
    <p:extLst>
      <p:ext uri="{BB962C8B-B14F-4D97-AF65-F5344CB8AC3E}">
        <p14:creationId xmlns:p14="http://schemas.microsoft.com/office/powerpoint/2010/main" val="15025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4D7537-1A77-4B46-97E4-3929A8AD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ワインとケーキが喚起する甘い記憶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545640-70B9-40E9-87D3-946498107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68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　じーんと熱るワインが味覚を名残惜しむように飲込まれる。［中略］ふたつの目がおれを見つめて逸れなかった。我を忘れて体を重ねていき、むちむちの唇をむちむちと開いて、口づけをした。うまうま。そっとその口からおれの口へシード菓子の熱って噛んだのが入る。</a:t>
            </a:r>
            <a:r>
              <a:rPr kumimoji="1" lang="en-US" altLang="ja-JP" dirty="0"/>
              <a:t>(</a:t>
            </a:r>
            <a:r>
              <a:rPr kumimoji="1" lang="en-US" altLang="ja-JP" i="1" dirty="0"/>
              <a:t>U</a:t>
            </a:r>
            <a:r>
              <a:rPr kumimoji="1" lang="en-US" altLang="ja-JP" dirty="0"/>
              <a:t>-Y 8.298-99)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Glowing wine on his palate lingered swallowed. . . . her eyes upon me did not turn away. Ravished over her I lay, full lips full open, kissed her mouth. Yum. Softly she gave me in my mouth the seedcake warm and chewed. (</a:t>
            </a:r>
            <a:r>
              <a:rPr lang="en-US" altLang="ja-JP" i="1" dirty="0"/>
              <a:t>U</a:t>
            </a:r>
            <a:r>
              <a:rPr lang="en-US" altLang="ja-JP" dirty="0"/>
              <a:t> 8.897-907)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→「誰もいない</a:t>
            </a:r>
            <a:r>
              <a:rPr lang="en-US" altLang="ja-JP" dirty="0"/>
              <a:t>(No-one)</a:t>
            </a:r>
            <a:r>
              <a:rPr lang="ja-JP" altLang="en-US" dirty="0"/>
              <a:t>」ホウスの丘で交わる二人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→楽園</a:t>
            </a:r>
            <a:r>
              <a:rPr kumimoji="1" lang="en-US" altLang="ja-JP" dirty="0"/>
              <a:t>(paradise)</a:t>
            </a:r>
            <a:r>
              <a:rPr kumimoji="1" lang="ja-JP" altLang="en-US" dirty="0"/>
              <a:t>としてのホウスの丘</a:t>
            </a:r>
          </a:p>
        </p:txBody>
      </p:sp>
    </p:spTree>
    <p:extLst>
      <p:ext uri="{BB962C8B-B14F-4D97-AF65-F5344CB8AC3E}">
        <p14:creationId xmlns:p14="http://schemas.microsoft.com/office/powerpoint/2010/main" val="346690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4D7537-1A77-4B46-97E4-3929A8AD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80765" cy="1325563"/>
          </a:xfrm>
        </p:spPr>
        <p:txBody>
          <a:bodyPr/>
          <a:lstStyle/>
          <a:p>
            <a:r>
              <a:rPr kumimoji="1" lang="ja-JP" altLang="en-US" dirty="0"/>
              <a:t>シード菓子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545640-70B9-40E9-87D3-946498107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3" y="1825625"/>
            <a:ext cx="6893859" cy="228021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　じーんと熱るワインが味覚を名残惜しむように飲込まれる。［中略］ふたつの目がおれを見つめて逸れなかった。我を忘れて体を重ねていき、むちむちの唇をむちむちと開いて、口づけをした。うまうま。そっとその口からおれの口へ</a:t>
            </a:r>
            <a:r>
              <a:rPr kumimoji="1" lang="ja-JP" altLang="en-US" dirty="0">
                <a:solidFill>
                  <a:srgbClr val="FF0000"/>
                </a:solidFill>
              </a:rPr>
              <a:t>シード菓子</a:t>
            </a:r>
            <a:r>
              <a:rPr kumimoji="1" lang="en-US" altLang="ja-JP" dirty="0">
                <a:solidFill>
                  <a:srgbClr val="FF0000"/>
                </a:solidFill>
              </a:rPr>
              <a:t>(seedcake)</a:t>
            </a:r>
            <a:r>
              <a:rPr kumimoji="1" lang="ja-JP" altLang="en-US" dirty="0"/>
              <a:t>の熱って噛んだのが入る。</a:t>
            </a:r>
            <a:r>
              <a:rPr kumimoji="1" lang="en-US" altLang="ja-JP" dirty="0"/>
              <a:t>(</a:t>
            </a:r>
            <a:r>
              <a:rPr kumimoji="1" lang="en-US" altLang="ja-JP" i="1" dirty="0"/>
              <a:t>U</a:t>
            </a:r>
            <a:r>
              <a:rPr kumimoji="1" lang="en-US" altLang="ja-JP" dirty="0"/>
              <a:t>-Y 8.298-99)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096F02-7BED-4220-A6E4-23A030C7E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90" y="0"/>
            <a:ext cx="4567009" cy="3429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9FF106-85C4-4491-AD55-50195E78958D}"/>
              </a:ext>
            </a:extLst>
          </p:cNvPr>
          <p:cNvSpPr txBox="1"/>
          <p:nvPr/>
        </p:nvSpPr>
        <p:spPr>
          <a:xfrm>
            <a:off x="448235" y="4034119"/>
            <a:ext cx="114568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/>
              <a:t>パン</a:t>
            </a:r>
            <a:r>
              <a:rPr kumimoji="1" lang="en-US" altLang="ja-JP" sz="2600" dirty="0"/>
              <a:t>(bread)</a:t>
            </a:r>
            <a:r>
              <a:rPr kumimoji="1" lang="ja-JP" altLang="en-US" sz="2600" dirty="0"/>
              <a:t>と葡萄酒</a:t>
            </a:r>
            <a:r>
              <a:rPr kumimoji="1" lang="en-US" altLang="ja-JP" sz="2600" dirty="0"/>
              <a:t>(wine)</a:t>
            </a:r>
            <a:r>
              <a:rPr kumimoji="1" lang="ja-JP" altLang="en-US" sz="2600" dirty="0"/>
              <a:t>の聖体拝領</a:t>
            </a:r>
            <a:r>
              <a:rPr kumimoji="1" lang="en-US" altLang="ja-JP" sz="2600" dirty="0"/>
              <a:t>(Eucharist)</a:t>
            </a:r>
            <a:r>
              <a:rPr kumimoji="1" lang="ja-JP" altLang="en-US" sz="2600" dirty="0"/>
              <a:t>との関りも興味深いが、</a:t>
            </a:r>
            <a:endParaRPr kumimoji="1" lang="en-US" altLang="ja-JP" sz="2600" dirty="0"/>
          </a:p>
          <a:p>
            <a:r>
              <a:rPr kumimoji="1" lang="ja-JP" altLang="en-US" sz="2600" dirty="0"/>
              <a:t>シード菓子</a:t>
            </a:r>
            <a:r>
              <a:rPr kumimoji="1" lang="en-US" altLang="ja-JP" sz="2600" dirty="0"/>
              <a:t>(seedcake</a:t>
            </a:r>
            <a:r>
              <a:rPr kumimoji="1" lang="ja-JP" altLang="en-US" sz="2600" dirty="0"/>
              <a:t>：種子入りケーキ</a:t>
            </a:r>
            <a:r>
              <a:rPr lang="ja-JP" altLang="en-US" sz="2600" dirty="0"/>
              <a:t>≪香味としてゴマや</a:t>
            </a:r>
            <a:r>
              <a:rPr lang="en-US" altLang="ja-JP" sz="2600" dirty="0"/>
              <a:t>caraway</a:t>
            </a:r>
            <a:r>
              <a:rPr lang="ja-JP" altLang="en-US" sz="2600" dirty="0"/>
              <a:t>などの種を入れたケーキ、またはクッキー≫</a:t>
            </a:r>
            <a:r>
              <a:rPr lang="en-US" altLang="ja-JP" sz="2600" dirty="0"/>
              <a:t>『</a:t>
            </a:r>
            <a:r>
              <a:rPr lang="ja-JP" altLang="en-US" sz="2600" dirty="0"/>
              <a:t>新英和大辞典</a:t>
            </a:r>
            <a:r>
              <a:rPr lang="en-US" altLang="ja-JP" sz="2600" dirty="0"/>
              <a:t>』)</a:t>
            </a:r>
            <a:r>
              <a:rPr lang="ja-JP" altLang="en-US" sz="2600" dirty="0"/>
              <a:t>は、文字通り読むなら、</a:t>
            </a:r>
            <a:endParaRPr lang="en-US" altLang="ja-JP" sz="2600" dirty="0"/>
          </a:p>
          <a:p>
            <a:r>
              <a:rPr lang="ja-JP" altLang="en-US" sz="2600" dirty="0">
                <a:solidFill>
                  <a:srgbClr val="FF0000"/>
                </a:solidFill>
              </a:rPr>
              <a:t>種・ケーキ</a:t>
            </a:r>
            <a:r>
              <a:rPr lang="ja-JP" altLang="en-US" sz="2600" dirty="0"/>
              <a:t>。それを女性のモリーが、男性のブルームに口移しに与える</a:t>
            </a:r>
            <a:endParaRPr lang="en-US" altLang="ja-JP" sz="2600" dirty="0"/>
          </a:p>
          <a:p>
            <a:r>
              <a:rPr kumimoji="1" lang="ja-JP" altLang="en-US" sz="2600" dirty="0"/>
              <a:t>→男女の役割交換、あるいは、</a:t>
            </a:r>
            <a:r>
              <a:rPr kumimoji="1" lang="en-US" altLang="ja-JP" sz="2600" dirty="0"/>
              <a:t>“new womanly man”(</a:t>
            </a:r>
            <a:r>
              <a:rPr kumimoji="1" lang="en-US" altLang="ja-JP" sz="2600" i="1" dirty="0"/>
              <a:t>U</a:t>
            </a:r>
            <a:r>
              <a:rPr kumimoji="1" lang="en-US" altLang="ja-JP" sz="2600" dirty="0"/>
              <a:t> 15.1798-99)</a:t>
            </a:r>
            <a:r>
              <a:rPr kumimoji="1" lang="ja-JP" altLang="en-US" sz="2600" dirty="0"/>
              <a:t>としてのブルーム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833D8B-E8F9-40AA-83CD-DC6C558997BF}"/>
              </a:ext>
            </a:extLst>
          </p:cNvPr>
          <p:cNvSpPr txBox="1"/>
          <p:nvPr/>
        </p:nvSpPr>
        <p:spPr>
          <a:xfrm>
            <a:off x="4921624" y="762000"/>
            <a:ext cx="2492188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右の画像の出典：</a:t>
            </a:r>
            <a:endParaRPr kumimoji="1" lang="en-US" altLang="ja-JP" sz="1200" dirty="0"/>
          </a:p>
          <a:p>
            <a:r>
              <a:rPr kumimoji="1" lang="en-IE" altLang="ja-JP" sz="1200" dirty="0"/>
              <a:t>https://www.seriouseats.com/recipes/2011/09/lemon-seed-cake-recipe.html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736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6F498F-999D-49B9-BE05-C1A73676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歓喜、おれは食べた、歓喜を。</a:t>
            </a:r>
            <a:r>
              <a:rPr kumimoji="1" lang="en-US" altLang="ja-JP" dirty="0"/>
              <a:t>(</a:t>
            </a:r>
            <a:r>
              <a:rPr kumimoji="1" lang="en-US" altLang="ja-JP" i="1" dirty="0"/>
              <a:t>U</a:t>
            </a:r>
            <a:r>
              <a:rPr kumimoji="1" lang="en-US" altLang="ja-JP" dirty="0"/>
              <a:t>-Y 8.299)</a:t>
            </a:r>
            <a:br>
              <a:rPr kumimoji="1" lang="en-US" altLang="ja-JP" dirty="0"/>
            </a:br>
            <a:r>
              <a:rPr kumimoji="1" lang="en-US" altLang="ja-JP" dirty="0"/>
              <a:t>Joy: I ate it: joy. (</a:t>
            </a:r>
            <a:r>
              <a:rPr kumimoji="1" lang="en-US" altLang="ja-JP" i="1" dirty="0"/>
              <a:t>U</a:t>
            </a:r>
            <a:r>
              <a:rPr kumimoji="1" lang="en-US" altLang="ja-JP" dirty="0"/>
              <a:t> 8.908)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437301-D5B6-4CD9-9505-7A66C55EB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6353"/>
            <a:ext cx="10515600" cy="39806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食欲と性欲、あるいは食の歓びと性の歓び（生の歓び）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肉欲の歓びを知ることは、「創世記」のアダムとイヴにおける「禁断の果実（知恵の木の実）」を食べること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ブルームとモリーの楽園</a:t>
            </a:r>
            <a:r>
              <a:rPr kumimoji="1" lang="en-US" altLang="ja-JP" dirty="0"/>
              <a:t>(paradise)</a:t>
            </a:r>
            <a:r>
              <a:rPr kumimoji="1" lang="ja-JP" altLang="en-US" dirty="0"/>
              <a:t>と原罪</a:t>
            </a:r>
            <a:r>
              <a:rPr kumimoji="1" lang="en-US" altLang="ja-JP" dirty="0"/>
              <a:t>(original sin)</a:t>
            </a:r>
            <a:r>
              <a:rPr kumimoji="1" lang="ja-JP" altLang="en-US" dirty="0"/>
              <a:t>としての性交</a:t>
            </a:r>
            <a:r>
              <a:rPr kumimoji="1" lang="en-US" altLang="ja-JP" dirty="0"/>
              <a:t>(sex)</a:t>
            </a:r>
          </a:p>
          <a:p>
            <a:pPr marL="0" indent="0">
              <a:buNone/>
            </a:pPr>
            <a:r>
              <a:rPr lang="ja-JP" altLang="en-US" dirty="0"/>
              <a:t>しかし。。。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「そして今のおれには。」</a:t>
            </a:r>
            <a:r>
              <a:rPr kumimoji="1" lang="en-US" altLang="ja-JP" dirty="0"/>
              <a:t>(</a:t>
            </a:r>
            <a:r>
              <a:rPr kumimoji="1" lang="en-US" altLang="ja-JP" i="1" dirty="0"/>
              <a:t>U</a:t>
            </a:r>
            <a:r>
              <a:rPr kumimoji="1" lang="en-US" altLang="ja-JP" dirty="0"/>
              <a:t>-Y 8.299)</a:t>
            </a:r>
          </a:p>
          <a:p>
            <a:pPr marL="0" indent="0">
              <a:buNone/>
            </a:pPr>
            <a:r>
              <a:rPr lang="ja-JP" altLang="en-US" dirty="0"/>
              <a:t>「おれはあの頃のほうが</a:t>
            </a:r>
            <a:r>
              <a:rPr lang="ja-JP" altLang="en-US" dirty="0">
                <a:solidFill>
                  <a:srgbClr val="FF0000"/>
                </a:solidFill>
              </a:rPr>
              <a:t>幸せ</a:t>
            </a:r>
            <a:r>
              <a:rPr lang="ja-JP" altLang="en-US" dirty="0"/>
              <a:t>だった。それともあれがおれだった？　いや今のおれがおれか？」</a:t>
            </a:r>
            <a:r>
              <a:rPr lang="en-US" altLang="ja-JP" dirty="0"/>
              <a:t>(</a:t>
            </a:r>
            <a:r>
              <a:rPr lang="en-US" altLang="ja-JP" i="1" dirty="0"/>
              <a:t>U</a:t>
            </a:r>
            <a:r>
              <a:rPr lang="en-US" altLang="ja-JP" dirty="0"/>
              <a:t>-Y 8.287)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43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C61996-D0C9-42E9-88CA-FA29ABED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『</a:t>
            </a:r>
            <a:r>
              <a:rPr kumimoji="1" lang="ja-JP" altLang="en-US" dirty="0"/>
              <a:t>失楽園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としての第８挿話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908D16-A3E4-45BB-979D-273921FC7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アダムとイヴの楽園追放は、ブルームにとって「幸福」の喪失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→</a:t>
            </a:r>
            <a:r>
              <a:rPr lang="en-US" altLang="ja-JP" dirty="0"/>
              <a:t>the Fall (of Man)</a:t>
            </a:r>
            <a:r>
              <a:rPr lang="ja-JP" altLang="en-US" dirty="0"/>
              <a:t>　原罪による人間の堕落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しかし、私たち読者は、この挿話の冒頭で「落下」する物体を二度既に目撃している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→落下／堕落</a:t>
            </a:r>
            <a:r>
              <a:rPr kumimoji="1" lang="en-US" altLang="ja-JP" dirty="0"/>
              <a:t>(fall)</a:t>
            </a:r>
            <a:r>
              <a:rPr kumimoji="1" lang="ja-JP" altLang="en-US" dirty="0"/>
              <a:t>の反復</a:t>
            </a:r>
          </a:p>
        </p:txBody>
      </p:sp>
    </p:spTree>
    <p:extLst>
      <p:ext uri="{BB962C8B-B14F-4D97-AF65-F5344CB8AC3E}">
        <p14:creationId xmlns:p14="http://schemas.microsoft.com/office/powerpoint/2010/main" val="36283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CE3CE-FA4C-4746-94AD-51B6C9197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233083"/>
            <a:ext cx="9825317" cy="1192305"/>
          </a:xfrm>
        </p:spPr>
        <p:txBody>
          <a:bodyPr/>
          <a:lstStyle/>
          <a:p>
            <a:r>
              <a:rPr kumimoji="1" lang="ja-JP" altLang="en-US" dirty="0"/>
              <a:t>ケーキは落下する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3AA2D3-C31F-4C93-9551-7DECB6073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388"/>
            <a:ext cx="10515600" cy="53608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——</a:t>
            </a:r>
            <a:r>
              <a:rPr kumimoji="1" lang="ja-JP" altLang="en-US" dirty="0"/>
              <a:t>リンゴ二つ一ペニーよ！　二つで一ペニーだよ！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艶光する林檎のぎっしり並ぶ台をすーっと眺めて通る。［中略］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待てよ。さっきのひもじげな鳥。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ふっと足をとめ、その老婆から</a:t>
            </a:r>
            <a:r>
              <a:rPr kumimoji="1" lang="ja-JP" altLang="en-US" dirty="0">
                <a:solidFill>
                  <a:srgbClr val="FF0000"/>
                </a:solidFill>
              </a:rPr>
              <a:t>二つ一ペニーのバンベリー菓子</a:t>
            </a:r>
            <a:r>
              <a:rPr kumimoji="1" lang="ja-JP" altLang="en-US" dirty="0"/>
              <a:t>を買い、そのぼろぼろする焼き菓子を割っては、かけらにしたのをリフィー川に</a:t>
            </a:r>
            <a:r>
              <a:rPr kumimoji="1" lang="ja-JP" altLang="en-US" u="sng" dirty="0"/>
              <a:t>落としてやる</a:t>
            </a:r>
            <a:r>
              <a:rPr kumimoji="1" lang="ja-JP" altLang="en-US" dirty="0"/>
              <a:t>。</a:t>
            </a:r>
            <a:r>
              <a:rPr kumimoji="1" lang="en-US" altLang="ja-JP" dirty="0"/>
              <a:t>(</a:t>
            </a:r>
            <a:r>
              <a:rPr kumimoji="1" lang="en-US" altLang="ja-JP" i="1" dirty="0"/>
              <a:t>U</a:t>
            </a:r>
            <a:r>
              <a:rPr kumimoji="1" lang="en-US" altLang="ja-JP" dirty="0"/>
              <a:t>-Y 8.264)</a:t>
            </a:r>
          </a:p>
          <a:p>
            <a:pPr marL="0" indent="0" algn="just">
              <a:buNone/>
            </a:pPr>
            <a:r>
              <a:rPr lang="ja-JP" altLang="en-US" dirty="0"/>
              <a:t>  </a:t>
            </a:r>
            <a:r>
              <a:rPr lang="en-US" altLang="ja-JP" dirty="0"/>
              <a:t>―</a:t>
            </a:r>
            <a:r>
              <a:rPr kumimoji="1" lang="en-US" altLang="ja-JP" dirty="0"/>
              <a:t>Two apples a penny! Two for a penny! </a:t>
            </a:r>
          </a:p>
          <a:p>
            <a:pPr marL="0" indent="0" algn="just">
              <a:buNone/>
            </a:pPr>
            <a:r>
              <a:rPr kumimoji="1" lang="en-US" altLang="ja-JP" dirty="0"/>
              <a:t>  His gaze passed over the glazed apples serried on her stand. . . . </a:t>
            </a:r>
          </a:p>
          <a:p>
            <a:pPr marL="0" indent="0" algn="just">
              <a:buNone/>
            </a:pPr>
            <a:r>
              <a:rPr kumimoji="1" lang="en-US" altLang="ja-JP" dirty="0"/>
              <a:t>  Wait. Those poor birds.</a:t>
            </a:r>
          </a:p>
          <a:p>
            <a:pPr marL="0" indent="0" algn="just">
              <a:buNone/>
            </a:pPr>
            <a:r>
              <a:rPr kumimoji="1" lang="en-US" altLang="ja-JP" dirty="0"/>
              <a:t>  He halted again and bought from the old </a:t>
            </a:r>
            <a:r>
              <a:rPr kumimoji="1" lang="en-US" altLang="ja-JP" dirty="0" err="1"/>
              <a:t>applewoman</a:t>
            </a:r>
            <a:r>
              <a:rPr kumimoji="1" lang="en-US" altLang="ja-JP" dirty="0"/>
              <a:t> </a:t>
            </a:r>
            <a:r>
              <a:rPr kumimoji="1" lang="en-US" altLang="ja-JP" dirty="0">
                <a:solidFill>
                  <a:srgbClr val="FF0000"/>
                </a:solidFill>
              </a:rPr>
              <a:t>two Banbury</a:t>
            </a:r>
          </a:p>
          <a:p>
            <a:pPr marL="0" indent="0" algn="just">
              <a:buNone/>
            </a:pPr>
            <a:r>
              <a:rPr kumimoji="1" lang="en-US" altLang="ja-JP" dirty="0">
                <a:solidFill>
                  <a:srgbClr val="FF0000"/>
                </a:solidFill>
              </a:rPr>
              <a:t>cakes for a penny</a:t>
            </a:r>
            <a:r>
              <a:rPr kumimoji="1" lang="en-US" altLang="ja-JP" dirty="0"/>
              <a:t> and broke the brittle paste and </a:t>
            </a:r>
            <a:r>
              <a:rPr kumimoji="1" lang="en-US" altLang="ja-JP" u="sng" dirty="0"/>
              <a:t>threw</a:t>
            </a:r>
            <a:r>
              <a:rPr kumimoji="1" lang="en-US" altLang="ja-JP" dirty="0"/>
              <a:t> its fragments </a:t>
            </a:r>
            <a:r>
              <a:rPr kumimoji="1" lang="en-US" altLang="ja-JP" u="sng" dirty="0"/>
              <a:t>down</a:t>
            </a:r>
          </a:p>
          <a:p>
            <a:pPr marL="0" indent="0" algn="just">
              <a:buNone/>
            </a:pPr>
            <a:r>
              <a:rPr kumimoji="1" lang="en-US" altLang="ja-JP" dirty="0"/>
              <a:t>into the Liffey. (</a:t>
            </a:r>
            <a:r>
              <a:rPr kumimoji="1" lang="en-US" altLang="ja-JP" i="1" dirty="0"/>
              <a:t>U</a:t>
            </a:r>
            <a:r>
              <a:rPr kumimoji="1" lang="en-US" altLang="ja-JP" dirty="0"/>
              <a:t> 8.69-76)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207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910D78-EB00-4E92-9C96-47D1BF56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素朴に問うてみる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8FB89A-5DEB-4977-BE93-4E267900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41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sz="3300" dirty="0"/>
              <a:t>なぜわざわざ「２つで１ペニー」のバンベリー・ケーキ</a:t>
            </a:r>
            <a:r>
              <a:rPr kumimoji="1" lang="en-US" altLang="ja-JP" sz="3300" dirty="0"/>
              <a:t>(Banbury</a:t>
            </a:r>
          </a:p>
          <a:p>
            <a:pPr marL="0" indent="0">
              <a:buNone/>
            </a:pPr>
            <a:r>
              <a:rPr kumimoji="1" lang="en-US" altLang="ja-JP" sz="3300" dirty="0"/>
              <a:t>cakes)</a:t>
            </a:r>
            <a:r>
              <a:rPr kumimoji="1" lang="ja-JP" altLang="en-US" sz="3300" dirty="0"/>
              <a:t>を、「２つで１ペニー」の林檎を売る老婆</a:t>
            </a:r>
            <a:r>
              <a:rPr lang="en-US" altLang="ja-JP" sz="3300" dirty="0"/>
              <a:t>(the old </a:t>
            </a:r>
            <a:r>
              <a:rPr lang="en-US" altLang="ja-JP" sz="3300" dirty="0" err="1"/>
              <a:t>applewoman</a:t>
            </a:r>
            <a:r>
              <a:rPr lang="en-US" altLang="ja-JP" sz="3300" dirty="0"/>
              <a:t> )</a:t>
            </a:r>
            <a:r>
              <a:rPr kumimoji="1" lang="ja-JP" altLang="en-US" sz="3300" dirty="0"/>
              <a:t>から買うのか？</a:t>
            </a:r>
            <a:endParaRPr kumimoji="1" lang="en-US" altLang="ja-JP" sz="33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Banbury cake</a:t>
            </a:r>
            <a:r>
              <a:rPr kumimoji="1" lang="ja-JP" altLang="en-US" dirty="0"/>
              <a:t>　バンベリーケーキ：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干しブドウ、砂糖煮のレモンやオレンジ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の皮を蜂蜜、香辛料などで混ぜて包んだ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卵型パイ。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［</a:t>
            </a:r>
            <a:r>
              <a:rPr lang="en-US" altLang="ja-JP" dirty="0"/>
              <a:t>1615</a:t>
            </a:r>
            <a:r>
              <a:rPr lang="ja-JP" altLang="en-US" dirty="0"/>
              <a:t>　このケーキが初めて作られた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イングランドの町</a:t>
            </a:r>
            <a:r>
              <a:rPr lang="en-US" altLang="ja-JP" dirty="0"/>
              <a:t>Banbury</a:t>
            </a:r>
            <a:r>
              <a:rPr lang="ja-JP" altLang="en-US" dirty="0"/>
              <a:t>から］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『</a:t>
            </a:r>
            <a:r>
              <a:rPr lang="ja-JP" altLang="en-US" dirty="0"/>
              <a:t>ランダムハウス英和大辞典</a:t>
            </a:r>
            <a:r>
              <a:rPr lang="en-US" altLang="ja-JP" dirty="0"/>
              <a:t>』</a:t>
            </a:r>
            <a:r>
              <a:rPr lang="ja-JP" altLang="en-US" dirty="0"/>
              <a:t>より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sz="1500" dirty="0"/>
              <a:t>                                        右の画像の出典：</a:t>
            </a:r>
            <a:r>
              <a:rPr kumimoji="1" lang="en-IE" altLang="ja-JP" sz="1500" dirty="0"/>
              <a:t>https://en.wikipedia.org/wiki/Banbury_cake</a:t>
            </a:r>
            <a:endParaRPr kumimoji="1" lang="ja-JP" altLang="en-US" sz="15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96A00E0-2E83-446A-AF3E-36F821735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976" y="3052482"/>
            <a:ext cx="5074024" cy="38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8FDE3C5-9E4D-44A0-9644-3BC58448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969" y="3343833"/>
            <a:ext cx="2333031" cy="233303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0588BC1-75B2-409D-BEFC-2EE473C4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365125"/>
            <a:ext cx="8211671" cy="1325563"/>
          </a:xfrm>
        </p:spPr>
        <p:txBody>
          <a:bodyPr/>
          <a:lstStyle/>
          <a:p>
            <a:r>
              <a:rPr lang="ja-JP" altLang="en-US" dirty="0"/>
              <a:t>「２</a:t>
            </a:r>
            <a:r>
              <a:rPr kumimoji="1" lang="ja-JP" altLang="en-US" dirty="0"/>
              <a:t>つで」＝男女（アダムとイヴ）</a:t>
            </a:r>
            <a:br>
              <a:rPr kumimoji="1" lang="en-US" altLang="ja-JP" dirty="0"/>
            </a:br>
            <a:r>
              <a:rPr kumimoji="1" lang="ja-JP" altLang="en-US" dirty="0"/>
              <a:t>を強調するため？？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F30376-4E89-4D3A-B4AF-E23FF2643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68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そうなると、先の楽園（ホウスの丘）を巡る描写における</a:t>
            </a:r>
            <a:br>
              <a:rPr lang="en-US" altLang="ja-JP" dirty="0"/>
            </a:br>
            <a:r>
              <a:rPr kumimoji="1" lang="ja-JP" altLang="en-US" dirty="0"/>
              <a:t>別のつがい</a:t>
            </a:r>
            <a:r>
              <a:rPr kumimoji="1" lang="en-US" altLang="ja-JP" dirty="0"/>
              <a:t>(couple / pair)</a:t>
            </a:r>
            <a:r>
              <a:rPr lang="ja-JP" altLang="en-US" dirty="0"/>
              <a:t>が気になる。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ペタッと窓ガラスに二匹の蝿が羽振く、ペタッ。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［中略］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おれに。そして今のおれには。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ペタッ、蝿が羽振く。</a:t>
            </a:r>
            <a:r>
              <a:rPr kumimoji="1" lang="en-US" altLang="ja-JP" dirty="0"/>
              <a:t>(</a:t>
            </a:r>
            <a:r>
              <a:rPr kumimoji="1" lang="en-US" altLang="ja-JP" i="1" dirty="0"/>
              <a:t>U</a:t>
            </a:r>
            <a:r>
              <a:rPr kumimoji="1" lang="en-US" altLang="ja-JP" dirty="0"/>
              <a:t>-Y 8.298-99)</a:t>
            </a:r>
          </a:p>
          <a:p>
            <a:pPr marL="0" indent="0">
              <a:buNone/>
            </a:pPr>
            <a:r>
              <a:rPr kumimoji="1" lang="en-US" altLang="ja-JP" dirty="0"/>
              <a:t>Stuck on the pane two flies buzzed, stuck.</a:t>
            </a:r>
          </a:p>
          <a:p>
            <a:pPr marL="0" indent="0">
              <a:buNone/>
            </a:pPr>
            <a:r>
              <a:rPr lang="en-US" altLang="ja-JP" dirty="0"/>
              <a:t>. . . </a:t>
            </a:r>
          </a:p>
          <a:p>
            <a:pPr marL="0" indent="0">
              <a:buNone/>
            </a:pPr>
            <a:r>
              <a:rPr lang="en-US" altLang="ja-JP" dirty="0"/>
              <a:t>Me. And me now.</a:t>
            </a:r>
          </a:p>
          <a:p>
            <a:pPr marL="0" indent="0">
              <a:buNone/>
            </a:pPr>
            <a:r>
              <a:rPr lang="en-US" altLang="ja-JP" dirty="0"/>
              <a:t>Stuck, the flies buzzed.(</a:t>
            </a:r>
            <a:r>
              <a:rPr lang="en-US" altLang="ja-JP" i="1" dirty="0"/>
              <a:t>U</a:t>
            </a:r>
            <a:r>
              <a:rPr lang="en-US" altLang="ja-JP" dirty="0"/>
              <a:t> 8.896-918)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D3855BD-711A-408D-A8B8-E8304783B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199" y="0"/>
            <a:ext cx="3334801" cy="305436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B6D8332-26FD-4BFE-8173-94AD28863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981" y="4605652"/>
            <a:ext cx="2252348" cy="22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3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68291-D1FE-4F30-B75D-CCD23884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楽園に蝿を飛ばすジョイス流のパロディ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9BF946-6F01-4E17-9185-EB4F7609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37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しかし、窓ガラスのそばで番うカップルと言えば・・・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レイモンド台［テラス］に住んでたあの朝、あれが邪悪をなすのをやめよの塀のそばで</a:t>
            </a:r>
            <a:r>
              <a:rPr lang="ja-JP" altLang="en-US" dirty="0">
                <a:solidFill>
                  <a:srgbClr val="FF0000"/>
                </a:solidFill>
              </a:rPr>
              <a:t>二匹の犬</a:t>
            </a:r>
            <a:r>
              <a:rPr lang="ja-JP" altLang="en-US" dirty="0"/>
              <a:t>がやってるのを窓から眺めていた。［中略］ねえ、したくなっちゃった、ポウルディ。ああ、もうたまんない。かくて生の始まり。</a:t>
            </a:r>
            <a:r>
              <a:rPr lang="en-US" altLang="ja-JP" dirty="0"/>
              <a:t>(</a:t>
            </a:r>
            <a:r>
              <a:rPr lang="en-US" altLang="ja-JP" i="1" dirty="0"/>
              <a:t>U</a:t>
            </a:r>
            <a:r>
              <a:rPr lang="en-US" altLang="ja-JP" dirty="0"/>
              <a:t>-Y 6.158)</a:t>
            </a:r>
          </a:p>
          <a:p>
            <a:pPr marL="0" indent="0">
              <a:buNone/>
            </a:pPr>
            <a:r>
              <a:rPr lang="en-US" altLang="ja-JP" dirty="0"/>
              <a:t>Must have been that morning in Raymond terrace she was at the window watching the </a:t>
            </a:r>
            <a:r>
              <a:rPr lang="en-US" altLang="ja-JP" dirty="0">
                <a:solidFill>
                  <a:srgbClr val="FF0000"/>
                </a:solidFill>
              </a:rPr>
              <a:t>two dogs</a:t>
            </a:r>
            <a:r>
              <a:rPr lang="en-US" altLang="ja-JP" dirty="0"/>
              <a:t> at it by the wall of the cease to do evil. . . . Give us a touch, </a:t>
            </a:r>
            <a:r>
              <a:rPr lang="en-US" altLang="ja-JP" dirty="0" err="1"/>
              <a:t>Poldy</a:t>
            </a:r>
            <a:r>
              <a:rPr lang="en-US" altLang="ja-JP" dirty="0"/>
              <a:t>. God, I'm dying for it. How life begins. (</a:t>
            </a:r>
            <a:r>
              <a:rPr lang="en-US" altLang="ja-JP" i="1" dirty="0"/>
              <a:t>U</a:t>
            </a:r>
            <a:r>
              <a:rPr lang="en-US" altLang="ja-JP" dirty="0"/>
              <a:t> 6.77-81)</a:t>
            </a:r>
          </a:p>
          <a:p>
            <a:pPr marL="0" indent="0">
              <a:buNone/>
            </a:pPr>
            <a:r>
              <a:rPr lang="ja-JP" altLang="en-US" dirty="0"/>
              <a:t>→死んだ息子ルーディを宿すきっかけとなった交わり（性交）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→生の歓び（の記憶）と罪</a:t>
            </a:r>
            <a:r>
              <a:rPr lang="en-US" altLang="ja-JP" dirty="0"/>
              <a:t>(evil / sin)</a:t>
            </a:r>
            <a:endParaRPr lang="ja-JP" altLang="en-US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D43AB8D-AD2E-495C-8679-46666D2B9EC1}"/>
              </a:ext>
            </a:extLst>
          </p:cNvPr>
          <p:cNvSpPr/>
          <p:nvPr/>
        </p:nvSpPr>
        <p:spPr>
          <a:xfrm>
            <a:off x="8050306" y="2743200"/>
            <a:ext cx="1667435" cy="448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1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1495</Words>
  <Application>Microsoft Office PowerPoint</Application>
  <PresentationFormat>ワイド画面</PresentationFormat>
  <Paragraphs>105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ＭＳ 明朝</vt:lpstr>
      <vt:lpstr>Arial</vt:lpstr>
      <vt:lpstr>Calibri</vt:lpstr>
      <vt:lpstr>Calibri Light</vt:lpstr>
      <vt:lpstr>1_Office テーマ</vt:lpstr>
      <vt:lpstr> 2022年の『ユリシーズ』　第８回読書会</vt:lpstr>
      <vt:lpstr>ワインとケーキが喚起する甘い記憶</vt:lpstr>
      <vt:lpstr>シード菓子</vt:lpstr>
      <vt:lpstr>歓喜、おれは食べた、歓喜を。(U-Y 8.299) Joy: I ate it: joy. (U 8.908)</vt:lpstr>
      <vt:lpstr>『失楽園』としての第８挿話</vt:lpstr>
      <vt:lpstr>ケーキは落下する</vt:lpstr>
      <vt:lpstr>素朴に問うてみる</vt:lpstr>
      <vt:lpstr>「２つで」＝男女（アダムとイヴ） を強調するため？？</vt:lpstr>
      <vt:lpstr>楽園に蝿を飛ばすジョイス流のパロディ</vt:lpstr>
      <vt:lpstr>罪はいかに清められるか？</vt:lpstr>
      <vt:lpstr>A cake of soap</vt:lpstr>
      <vt:lpstr>ケーキをめぐるエトセトラ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2014年6月16日の写真</dc:title>
  <dc:creator>小林 広直</dc:creator>
  <cp:lastModifiedBy>小林 広直</cp:lastModifiedBy>
  <cp:revision>71</cp:revision>
  <cp:lastPrinted>2020-10-25T01:14:05Z</cp:lastPrinted>
  <dcterms:created xsi:type="dcterms:W3CDTF">2020-06-27T12:47:53Z</dcterms:created>
  <dcterms:modified xsi:type="dcterms:W3CDTF">2020-10-25T01:23:30Z</dcterms:modified>
</cp:coreProperties>
</file>